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9" r:id="rId13"/>
    <p:sldId id="268" r:id="rId14"/>
    <p:sldId id="265" r:id="rId15"/>
    <p:sldId id="297" r:id="rId16"/>
  </p:sldIdLst>
  <p:sldSz cx="14630400" cy="8229600"/>
  <p:notesSz cx="8229600" cy="14630400"/>
  <p:embeddedFontLst>
    <p:embeddedFont>
      <p:font typeface="Fira Sans" panose="020B0503050000020004" pitchFamily="34" charset="0"/>
      <p:regular r:id="rId18"/>
      <p:bold r:id="rId19"/>
      <p:italic r:id="rId20"/>
      <p:boldItalic r:id="rId21"/>
    </p:embeddedFont>
    <p:embeddedFont>
      <p:font typeface="Inconsolata Bold" pitchFamily="1" charset="0"/>
      <p:bold r:id="rId22"/>
    </p:embeddedFont>
    <p:embeddedFont>
      <p:font typeface="Mukta Light" panose="020B0604020202020204" charset="0"/>
      <p:regular r:id="rId23"/>
    </p:embeddedFont>
    <p:embeddedFont>
      <p:font typeface="Prata" panose="020B0604020202020204" charset="0"/>
      <p:regular r:id="rId24"/>
    </p:embeddedFont>
    <p:embeddedFont>
      <p:font typeface="Prompt Medium" panose="00000600000000000000" pitchFamily="2" charset="-34"/>
      <p:regular r:id="rId25"/>
      <p:italic r:id="rId26"/>
    </p:embeddedFont>
    <p:embeddedFont>
      <p:font typeface="Quattrocento" panose="02020502030000000404" pitchFamily="18" charset="0"/>
      <p:regular r:id="rId27"/>
      <p:bold r:id="rId28"/>
    </p:embeddedFont>
    <p:embeddedFont>
      <p:font typeface="Raleway" pitchFamily="2" charset="0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7039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8C0DA-A31E-477D-00C2-77A2FAC37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CCCE6F-87F4-CEC1-5155-F3D0643DC0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B33962-F8EB-3710-BE8D-7CC460582A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38B2AC-916E-665C-4C7A-0AB0F306B6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139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314932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Geldium Collections: AI-Powered System Briefing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056817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August 21, 2025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4729520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 comprehensive overview of our new AI-powered collections system designed to identify at-risk customers, implement targeted interventions, and continuously improve through machine learning.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450" y="434102"/>
            <a:ext cx="6905030" cy="493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Employment Status Risk Segmentation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67" y="1137424"/>
            <a:ext cx="13525500" cy="62799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2450" y="8994815"/>
            <a:ext cx="13525500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Unemployed customers show the highest risk (19.4%), while retired customers demonstrate the lowest delinquency rate (11.5%).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000A05-1C39-33D6-561F-F04ED724362C}"/>
              </a:ext>
            </a:extLst>
          </p:cNvPr>
          <p:cNvSpPr txBox="1"/>
          <p:nvPr/>
        </p:nvSpPr>
        <p:spPr>
          <a:xfrm>
            <a:off x="1188068" y="7610832"/>
            <a:ext cx="13754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bg1"/>
                </a:solidFill>
              </a:rPr>
              <a:t>Unemployed customers show the highest risk (19.4%), while retired customers demonstrate the lowest delinquency rate (11.5%).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213" y="441722"/>
            <a:ext cx="6423660" cy="50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Credit Card Product Risk Profile</a:t>
            </a:r>
            <a:endParaRPr lang="en-US" sz="3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86" y="1006166"/>
            <a:ext cx="13505974" cy="66426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62213" y="9008864"/>
            <a:ext cx="1350597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Business Cards show the highest risk (21.3%), while Platinum Cards demonstrate the lowest delinquency rate (11.8%).</a:t>
            </a:r>
            <a:endParaRPr lang="en-US" sz="12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A50820-6BD8-FEC7-5B0E-E63AE41FD28F}"/>
              </a:ext>
            </a:extLst>
          </p:cNvPr>
          <p:cNvSpPr txBox="1"/>
          <p:nvPr/>
        </p:nvSpPr>
        <p:spPr>
          <a:xfrm>
            <a:off x="2147533" y="7711250"/>
            <a:ext cx="11920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bg1"/>
                </a:solidFill>
              </a:rPr>
              <a:t>Business Cards show the highest risk (21.3%), while Platinum Cards demonstrate the lowest delinquency rate (11.8%).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6029" y="483989"/>
            <a:ext cx="5387935" cy="517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Geographic Risk Distribution</a:t>
            </a:r>
            <a:endParaRPr lang="en-US" sz="3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29" y="1463635"/>
            <a:ext cx="6484501" cy="6484501"/>
          </a:xfrm>
          <a:prstGeom prst="rect">
            <a:avLst/>
          </a:prstGeom>
        </p:spPr>
      </p:pic>
      <p:sp>
        <p:nvSpPr>
          <p:cNvPr id="21" name="Text 18"/>
          <p:cNvSpPr/>
          <p:nvPr/>
        </p:nvSpPr>
        <p:spPr>
          <a:xfrm>
            <a:off x="616029" y="8344138"/>
            <a:ext cx="13398341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Location-based analysis shows significant regional variations in delinquency risk, with Los Angeles having the highest rate and New York the lowest.</a:t>
            </a:r>
            <a:endParaRPr lang="en-US" sz="1350" dirty="0"/>
          </a:p>
        </p:txBody>
      </p:sp>
      <p:sp>
        <p:nvSpPr>
          <p:cNvPr id="22" name="Shape 1">
            <a:extLst>
              <a:ext uri="{FF2B5EF4-FFF2-40B4-BE49-F238E27FC236}">
                <a16:creationId xmlns:a16="http://schemas.microsoft.com/office/drawing/2014/main" id="{D1A5C83B-6CF3-97EE-0C6A-EC595B2BEBB1}"/>
              </a:ext>
            </a:extLst>
          </p:cNvPr>
          <p:cNvSpPr/>
          <p:nvPr/>
        </p:nvSpPr>
        <p:spPr>
          <a:xfrm>
            <a:off x="9957980" y="438205"/>
            <a:ext cx="4196358" cy="1367909"/>
          </a:xfrm>
          <a:prstGeom prst="roundRect">
            <a:avLst>
              <a:gd name="adj" fmla="val 2487"/>
            </a:avLst>
          </a:prstGeom>
          <a:solidFill>
            <a:srgbClr val="241631"/>
          </a:solidFill>
          <a:ln w="30480">
            <a:solidFill>
              <a:srgbClr val="5C4E6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C3572255-91D1-21C9-A9C9-4ECA42946DDE}"/>
              </a:ext>
            </a:extLst>
          </p:cNvPr>
          <p:cNvSpPr/>
          <p:nvPr/>
        </p:nvSpPr>
        <p:spPr>
          <a:xfrm>
            <a:off x="10215274" y="6035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Los Angeles</a:t>
            </a:r>
            <a:endParaRPr lang="en-US" sz="22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C7ED7241-2DC3-EEA1-C597-5A86F38EA409}"/>
              </a:ext>
            </a:extLst>
          </p:cNvPr>
          <p:cNvSpPr/>
          <p:nvPr/>
        </p:nvSpPr>
        <p:spPr>
          <a:xfrm>
            <a:off x="10215274" y="1152915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19.6% delinquency rate (highest)</a:t>
            </a:r>
            <a:endParaRPr lang="en-US" sz="1750" dirty="0"/>
          </a:p>
        </p:txBody>
      </p:sp>
      <p:sp>
        <p:nvSpPr>
          <p:cNvPr id="25" name="Shape 4">
            <a:extLst>
              <a:ext uri="{FF2B5EF4-FFF2-40B4-BE49-F238E27FC236}">
                <a16:creationId xmlns:a16="http://schemas.microsoft.com/office/drawing/2014/main" id="{C705D1B4-1708-E23F-71CE-E2898B43C990}"/>
              </a:ext>
            </a:extLst>
          </p:cNvPr>
          <p:cNvSpPr/>
          <p:nvPr/>
        </p:nvSpPr>
        <p:spPr>
          <a:xfrm>
            <a:off x="7235448" y="1999032"/>
            <a:ext cx="4196358" cy="1367909"/>
          </a:xfrm>
          <a:prstGeom prst="roundRect">
            <a:avLst>
              <a:gd name="adj" fmla="val 2487"/>
            </a:avLst>
          </a:prstGeom>
          <a:solidFill>
            <a:srgbClr val="241631"/>
          </a:solidFill>
          <a:ln w="30480">
            <a:solidFill>
              <a:srgbClr val="5C4E6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6" name="Text 5">
            <a:extLst>
              <a:ext uri="{FF2B5EF4-FFF2-40B4-BE49-F238E27FC236}">
                <a16:creationId xmlns:a16="http://schemas.microsoft.com/office/drawing/2014/main" id="{4FC3C83D-2DCC-0233-8F2F-EC3C1FDD6015}"/>
              </a:ext>
            </a:extLst>
          </p:cNvPr>
          <p:cNvSpPr/>
          <p:nvPr/>
        </p:nvSpPr>
        <p:spPr>
          <a:xfrm>
            <a:off x="7492742" y="22563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Houston</a:t>
            </a:r>
            <a:endParaRPr lang="en-US" sz="2200" dirty="0"/>
          </a:p>
        </p:txBody>
      </p:sp>
      <p:sp>
        <p:nvSpPr>
          <p:cNvPr id="27" name="Text 6">
            <a:extLst>
              <a:ext uri="{FF2B5EF4-FFF2-40B4-BE49-F238E27FC236}">
                <a16:creationId xmlns:a16="http://schemas.microsoft.com/office/drawing/2014/main" id="{EE61B361-E34A-EB2D-A4B8-869B39A6CA2E}"/>
              </a:ext>
            </a:extLst>
          </p:cNvPr>
          <p:cNvSpPr/>
          <p:nvPr/>
        </p:nvSpPr>
        <p:spPr>
          <a:xfrm>
            <a:off x="7492742" y="2746744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16.8% delinquency rate</a:t>
            </a:r>
            <a:endParaRPr lang="en-US" sz="1750" dirty="0"/>
          </a:p>
        </p:txBody>
      </p:sp>
      <p:sp>
        <p:nvSpPr>
          <p:cNvPr id="28" name="Shape 7">
            <a:extLst>
              <a:ext uri="{FF2B5EF4-FFF2-40B4-BE49-F238E27FC236}">
                <a16:creationId xmlns:a16="http://schemas.microsoft.com/office/drawing/2014/main" id="{ABF4A672-C13C-A222-E697-87BD936A2231}"/>
              </a:ext>
            </a:extLst>
          </p:cNvPr>
          <p:cNvSpPr/>
          <p:nvPr/>
        </p:nvSpPr>
        <p:spPr>
          <a:xfrm>
            <a:off x="9957980" y="3624235"/>
            <a:ext cx="4196358" cy="1367909"/>
          </a:xfrm>
          <a:prstGeom prst="roundRect">
            <a:avLst>
              <a:gd name="adj" fmla="val 2487"/>
            </a:avLst>
          </a:prstGeom>
          <a:solidFill>
            <a:srgbClr val="241631"/>
          </a:solidFill>
          <a:ln w="30480">
            <a:solidFill>
              <a:srgbClr val="5C4E6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9" name="Text 8">
            <a:extLst>
              <a:ext uri="{FF2B5EF4-FFF2-40B4-BE49-F238E27FC236}">
                <a16:creationId xmlns:a16="http://schemas.microsoft.com/office/drawing/2014/main" id="{01F59A88-9F78-1B56-21D6-021EE3665B6A}"/>
              </a:ext>
            </a:extLst>
          </p:cNvPr>
          <p:cNvSpPr/>
          <p:nvPr/>
        </p:nvSpPr>
        <p:spPr>
          <a:xfrm>
            <a:off x="10215274" y="3881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Phoenix</a:t>
            </a:r>
            <a:endParaRPr lang="en-US" sz="2200" dirty="0"/>
          </a:p>
        </p:txBody>
      </p:sp>
      <p:sp>
        <p:nvSpPr>
          <p:cNvPr id="30" name="Text 9">
            <a:extLst>
              <a:ext uri="{FF2B5EF4-FFF2-40B4-BE49-F238E27FC236}">
                <a16:creationId xmlns:a16="http://schemas.microsoft.com/office/drawing/2014/main" id="{50FA6975-9515-FF00-A63D-C6920695A408}"/>
              </a:ext>
            </a:extLst>
          </p:cNvPr>
          <p:cNvSpPr/>
          <p:nvPr/>
        </p:nvSpPr>
        <p:spPr>
          <a:xfrm>
            <a:off x="10215274" y="4371947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16.5% delinquency rate</a:t>
            </a:r>
            <a:endParaRPr lang="en-US" sz="1750" dirty="0"/>
          </a:p>
        </p:txBody>
      </p:sp>
      <p:sp>
        <p:nvSpPr>
          <p:cNvPr id="31" name="Shape 10">
            <a:extLst>
              <a:ext uri="{FF2B5EF4-FFF2-40B4-BE49-F238E27FC236}">
                <a16:creationId xmlns:a16="http://schemas.microsoft.com/office/drawing/2014/main" id="{EB61850F-F8C4-CCEF-0E48-4E3CE20F821B}"/>
              </a:ext>
            </a:extLst>
          </p:cNvPr>
          <p:cNvSpPr/>
          <p:nvPr/>
        </p:nvSpPr>
        <p:spPr>
          <a:xfrm>
            <a:off x="7235448" y="5179852"/>
            <a:ext cx="4196358" cy="1367909"/>
          </a:xfrm>
          <a:prstGeom prst="roundRect">
            <a:avLst>
              <a:gd name="adj" fmla="val 2487"/>
            </a:avLst>
          </a:prstGeom>
          <a:solidFill>
            <a:srgbClr val="241631"/>
          </a:solidFill>
          <a:ln w="30480">
            <a:solidFill>
              <a:srgbClr val="5C4E6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2" name="Text 11">
            <a:extLst>
              <a:ext uri="{FF2B5EF4-FFF2-40B4-BE49-F238E27FC236}">
                <a16:creationId xmlns:a16="http://schemas.microsoft.com/office/drawing/2014/main" id="{74E4EB7D-4765-A322-AE2E-9C99A2AAB8A6}"/>
              </a:ext>
            </a:extLst>
          </p:cNvPr>
          <p:cNvSpPr/>
          <p:nvPr/>
        </p:nvSpPr>
        <p:spPr>
          <a:xfrm>
            <a:off x="7492742" y="5437146"/>
            <a:ext cx="18567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Chicago</a:t>
            </a:r>
            <a:endParaRPr lang="en-US" sz="2200" dirty="0"/>
          </a:p>
        </p:txBody>
      </p:sp>
      <p:sp>
        <p:nvSpPr>
          <p:cNvPr id="33" name="Text 12">
            <a:extLst>
              <a:ext uri="{FF2B5EF4-FFF2-40B4-BE49-F238E27FC236}">
                <a16:creationId xmlns:a16="http://schemas.microsoft.com/office/drawing/2014/main" id="{FAF8CC2D-450C-CC40-DDE4-1FBCD3AE29F9}"/>
              </a:ext>
            </a:extLst>
          </p:cNvPr>
          <p:cNvSpPr/>
          <p:nvPr/>
        </p:nvSpPr>
        <p:spPr>
          <a:xfrm>
            <a:off x="7492742" y="5927564"/>
            <a:ext cx="38593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14.6% delinquency rate</a:t>
            </a:r>
            <a:endParaRPr lang="en-US" sz="1750" dirty="0"/>
          </a:p>
        </p:txBody>
      </p:sp>
      <p:sp>
        <p:nvSpPr>
          <p:cNvPr id="34" name="Shape 13">
            <a:extLst>
              <a:ext uri="{FF2B5EF4-FFF2-40B4-BE49-F238E27FC236}">
                <a16:creationId xmlns:a16="http://schemas.microsoft.com/office/drawing/2014/main" id="{B97F9EEA-D4CC-489A-2841-B5282AD7FA5C}"/>
              </a:ext>
            </a:extLst>
          </p:cNvPr>
          <p:cNvSpPr/>
          <p:nvPr/>
        </p:nvSpPr>
        <p:spPr>
          <a:xfrm>
            <a:off x="9957980" y="6718935"/>
            <a:ext cx="4196358" cy="1367909"/>
          </a:xfrm>
          <a:prstGeom prst="roundRect">
            <a:avLst>
              <a:gd name="adj" fmla="val 2487"/>
            </a:avLst>
          </a:prstGeom>
          <a:solidFill>
            <a:srgbClr val="241631"/>
          </a:solidFill>
          <a:ln w="30480">
            <a:solidFill>
              <a:srgbClr val="5C4E6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5" name="Text 14">
            <a:extLst>
              <a:ext uri="{FF2B5EF4-FFF2-40B4-BE49-F238E27FC236}">
                <a16:creationId xmlns:a16="http://schemas.microsoft.com/office/drawing/2014/main" id="{46BF3448-6195-4FAB-9330-E33CE3F2BA45}"/>
              </a:ext>
            </a:extLst>
          </p:cNvPr>
          <p:cNvSpPr/>
          <p:nvPr/>
        </p:nvSpPr>
        <p:spPr>
          <a:xfrm>
            <a:off x="10215274" y="69762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New York</a:t>
            </a:r>
            <a:endParaRPr lang="en-US" sz="2200" dirty="0"/>
          </a:p>
        </p:txBody>
      </p:sp>
      <p:sp>
        <p:nvSpPr>
          <p:cNvPr id="36" name="Text 15">
            <a:extLst>
              <a:ext uri="{FF2B5EF4-FFF2-40B4-BE49-F238E27FC236}">
                <a16:creationId xmlns:a16="http://schemas.microsoft.com/office/drawing/2014/main" id="{FCF55064-5152-63F4-4145-41B1775E141D}"/>
              </a:ext>
            </a:extLst>
          </p:cNvPr>
          <p:cNvSpPr/>
          <p:nvPr/>
        </p:nvSpPr>
        <p:spPr>
          <a:xfrm>
            <a:off x="10215274" y="7466647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12.0% delinquency rate (lowest)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2895"/>
            <a:ext cx="70871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Model Performance Results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15302"/>
            <a:ext cx="13042821" cy="2979420"/>
          </a:xfrm>
          <a:prstGeom prst="roundRect">
            <a:avLst>
              <a:gd name="adj" fmla="val 114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801410" y="2422922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1028581" y="2566630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Model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3637836" y="2566630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Overall Accuracy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243280" y="2566630"/>
            <a:ext cx="214419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Precision (Delinquent)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8848725" y="2566630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Recall (Delinquent)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454170" y="2566630"/>
            <a:ext cx="21480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F1-Score (Delinquent)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3436144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1028581" y="3579852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Logistic Regression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3637836" y="3579852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84%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6243280" y="3579852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94CA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0%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8848725" y="3579852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94CA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0%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1454170" y="3579852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94CA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0%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408646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1028581" y="4230172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Decision Tree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3637836" y="4230172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67%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6243280" y="4230172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13%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8848725" y="4230172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19%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11454170" y="4230172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15%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801410" y="473678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Text 21"/>
          <p:cNvSpPr/>
          <p:nvPr/>
        </p:nvSpPr>
        <p:spPr>
          <a:xfrm>
            <a:off x="1028581" y="4880491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Neural Network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3637836" y="4880491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80%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6243280" y="4880491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17%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8848725" y="4880491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6%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11454170" y="4880491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9%</a:t>
            </a:r>
            <a:endParaRPr lang="en-US" sz="1750" dirty="0"/>
          </a:p>
        </p:txBody>
      </p:sp>
      <p:sp>
        <p:nvSpPr>
          <p:cNvPr id="28" name="Shape 26"/>
          <p:cNvSpPr/>
          <p:nvPr/>
        </p:nvSpPr>
        <p:spPr>
          <a:xfrm>
            <a:off x="793790" y="5649873"/>
            <a:ext cx="13042821" cy="1326713"/>
          </a:xfrm>
          <a:prstGeom prst="roundRect">
            <a:avLst>
              <a:gd name="adj" fmla="val 2565"/>
            </a:avLst>
          </a:prstGeom>
          <a:solidFill>
            <a:srgbClr val="45070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5986343"/>
            <a:ext cx="283488" cy="226814"/>
          </a:xfrm>
          <a:prstGeom prst="rect">
            <a:avLst/>
          </a:prstGeom>
        </p:spPr>
      </p:pic>
      <p:sp>
        <p:nvSpPr>
          <p:cNvPr id="30" name="Text 27"/>
          <p:cNvSpPr/>
          <p:nvPr/>
        </p:nvSpPr>
        <p:spPr>
          <a:xfrm>
            <a:off x="1530906" y="5933361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Critical Issue:</a:t>
            </a:r>
            <a:r>
              <a:rPr lang="en-US" sz="175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Class imbalance (84% non-delinquent vs. 16% delinquent) causes models to optimize for overall accuracy rather than effectively identifying high-risk customers.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552" y="623411"/>
            <a:ext cx="5038487" cy="629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Next Steps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1048583" y="1593294"/>
            <a:ext cx="30480" cy="6013847"/>
          </a:xfrm>
          <a:prstGeom prst="roundRect">
            <a:avLst>
              <a:gd name="adj" fmla="val 312429"/>
            </a:avLst>
          </a:prstGeom>
          <a:solidFill>
            <a:srgbClr val="6D456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1273135" y="1833086"/>
            <a:ext cx="680085" cy="30480"/>
          </a:xfrm>
          <a:prstGeom prst="roundRect">
            <a:avLst>
              <a:gd name="adj" fmla="val 312429"/>
            </a:avLst>
          </a:prstGeom>
          <a:solidFill>
            <a:srgbClr val="6D456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793552" y="1593294"/>
            <a:ext cx="510064" cy="510064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897434" y="1659434"/>
            <a:ext cx="302300" cy="377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2182297" y="1671161"/>
            <a:ext cx="3351967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Phase 1: System Integration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2182297" y="2122051"/>
            <a:ext cx="6168152" cy="725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Connect AI model with existing customer databases and communication channels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273135" y="3540562"/>
            <a:ext cx="680085" cy="30480"/>
          </a:xfrm>
          <a:prstGeom prst="roundRect">
            <a:avLst>
              <a:gd name="adj" fmla="val 312429"/>
            </a:avLst>
          </a:prstGeom>
          <a:solidFill>
            <a:srgbClr val="6D456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793552" y="3300770"/>
            <a:ext cx="510064" cy="510064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897434" y="3366909"/>
            <a:ext cx="302300" cy="377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2182297" y="3378637"/>
            <a:ext cx="2774633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Phase 2: Pilot Program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2182297" y="3829526"/>
            <a:ext cx="6168152" cy="725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Launch targeted intervention for 'Business' cardholders with 2+ missed payments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273135" y="5248037"/>
            <a:ext cx="680085" cy="30480"/>
          </a:xfrm>
          <a:prstGeom prst="roundRect">
            <a:avLst>
              <a:gd name="adj" fmla="val 312429"/>
            </a:avLst>
          </a:prstGeom>
          <a:solidFill>
            <a:srgbClr val="6D456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793552" y="5008245"/>
            <a:ext cx="510064" cy="510064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897434" y="5074384"/>
            <a:ext cx="302300" cy="377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2182297" y="5086112"/>
            <a:ext cx="2519243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Phase 3: Evaluation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2182297" y="5537002"/>
            <a:ext cx="6168152" cy="362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Measure impact against 5% delinquency reduction goal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1273135" y="6592848"/>
            <a:ext cx="680085" cy="30480"/>
          </a:xfrm>
          <a:prstGeom prst="roundRect">
            <a:avLst>
              <a:gd name="adj" fmla="val 312429"/>
            </a:avLst>
          </a:prstGeom>
          <a:solidFill>
            <a:srgbClr val="6D456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8"/>
          <p:cNvSpPr/>
          <p:nvPr/>
        </p:nvSpPr>
        <p:spPr>
          <a:xfrm>
            <a:off x="793552" y="6353056"/>
            <a:ext cx="510064" cy="510064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2" name="Text 19"/>
          <p:cNvSpPr/>
          <p:nvPr/>
        </p:nvSpPr>
        <p:spPr>
          <a:xfrm>
            <a:off x="897434" y="6419195"/>
            <a:ext cx="302300" cy="377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4</a:t>
            </a:r>
            <a:endParaRPr lang="en-US" sz="2350" dirty="0"/>
          </a:p>
        </p:txBody>
      </p:sp>
      <p:sp>
        <p:nvSpPr>
          <p:cNvPr id="23" name="Text 20"/>
          <p:cNvSpPr/>
          <p:nvPr/>
        </p:nvSpPr>
        <p:spPr>
          <a:xfrm>
            <a:off x="2182297" y="6430923"/>
            <a:ext cx="3080266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Phase 4: Full Deployment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2182297" y="6881813"/>
            <a:ext cx="6168152" cy="725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Expand system to all customer segments with continuous improvement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1167C-226B-2C37-ED13-421F9FCF3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B7743BAA-9494-EA7A-6B90-C463FCA223AB}"/>
              </a:ext>
            </a:extLst>
          </p:cNvPr>
          <p:cNvSpPr/>
          <p:nvPr/>
        </p:nvSpPr>
        <p:spPr>
          <a:xfrm>
            <a:off x="999470" y="20659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86BE1C92-7EF0-91E6-22EF-30DDBD799F0E}"/>
              </a:ext>
            </a:extLst>
          </p:cNvPr>
          <p:cNvSpPr/>
          <p:nvPr/>
        </p:nvSpPr>
        <p:spPr>
          <a:xfrm>
            <a:off x="432435" y="315366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GET IN TOUCH</a:t>
            </a:r>
            <a:endParaRPr lang="en-US" sz="26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BFF20277-4A1A-BCC7-6173-C70EED8FB537}"/>
              </a:ext>
            </a:extLst>
          </p:cNvPr>
          <p:cNvSpPr/>
          <p:nvPr/>
        </p:nvSpPr>
        <p:spPr>
          <a:xfrm>
            <a:off x="432435" y="39579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b="1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Github</a:t>
            </a: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: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IN" b="1" dirty="0">
                <a:solidFill>
                  <a:srgbClr val="0070C0"/>
                </a:solidFill>
              </a:rPr>
              <a:t>https://github.com/dhanuda26/TATA-iQ-Internship-Project.git</a:t>
            </a:r>
            <a:endParaRPr lang="en-US" sz="1750" b="1" dirty="0">
              <a:solidFill>
                <a:srgbClr val="0070C0"/>
              </a:solidFill>
            </a:endParaRPr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2B3F565-A129-F9BC-8EAD-E2A5F7028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8" name="Text 2">
            <a:extLst>
              <a:ext uri="{FF2B5EF4-FFF2-40B4-BE49-F238E27FC236}">
                <a16:creationId xmlns:a16="http://schemas.microsoft.com/office/drawing/2014/main" id="{69143133-A4D0-EA29-2EB7-7B021FB7D991}"/>
              </a:ext>
            </a:extLst>
          </p:cNvPr>
          <p:cNvSpPr/>
          <p:nvPr/>
        </p:nvSpPr>
        <p:spPr>
          <a:xfrm>
            <a:off x="432435" y="469981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LinkedIn :</a:t>
            </a:r>
            <a:r>
              <a:rPr lang="en-US" b="1" dirty="0">
                <a:solidFill>
                  <a:srgbClr val="0070C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IN" sz="2000" b="1" dirty="0">
                <a:solidFill>
                  <a:srgbClr val="0070C0"/>
                </a:solidFill>
              </a:rPr>
              <a:t>www.linkedin.com/in/dhanasekaran-mohanraj-da</a:t>
            </a:r>
            <a:endParaRPr lang="en-US" sz="175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572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074063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How the System Works: Inputs &amp; Decision Logic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2815947"/>
            <a:ext cx="1234440" cy="216979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5293" y="306276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Inputs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345293" y="3553778"/>
            <a:ext cx="593467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Comprehensive customer data including demographics, detailed payment history, credit scores, utilization, and other financial indicators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37" y="4985742"/>
            <a:ext cx="1234440" cy="216979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45293" y="523255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Decision Logic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345293" y="5723573"/>
            <a:ext cx="593467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Robust predictive model (Gradient Boosting) analyzes inputs to identify at-risk customers, assess delinquency probability, and categorize risk levels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128593"/>
            <a:ext cx="1165264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How the System Works: Actions &amp; Learning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308146"/>
            <a:ext cx="6451163" cy="98750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10853" y="354246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Actions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1110853" y="4033480"/>
            <a:ext cx="59575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Automated communication (SMS, email) for initial alerts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110853" y="4647664"/>
            <a:ext cx="595753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Targeted interventions for high-risk segments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110853" y="5218628"/>
            <a:ext cx="595753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Human agent alerts for complex cases</a:t>
            </a:r>
            <a:endParaRPr lang="en-US" sz="19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308146"/>
            <a:ext cx="6451163" cy="98750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562017" y="354246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Learning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7562017" y="4033480"/>
            <a:ext cx="595753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System continuously monitors intervention outcomes, creating a feedback loop that updates the AI model, refining predictions and optimizing strategies over time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864037" y="6110068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For high-risk segments (e.g., 'Business' cardholders with 2+ missed payments), the system recommends financial literacy programs, tailored payment plans, or counseling.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2929" y="1371243"/>
            <a:ext cx="5121235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Role of Agentic AI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92929" y="2587347"/>
            <a:ext cx="3409474" cy="384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A95B95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Autonomous Activities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6292929" y="3201829"/>
            <a:ext cx="3484364" cy="737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Real-time risk scoring and customer segmentation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292929" y="4019907"/>
            <a:ext cx="3484364" cy="1106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Automated initial communication and reminder delivery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292929" y="5206722"/>
            <a:ext cx="3484364" cy="737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Proactive identification of early delinquency indicators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6292929" y="6024801"/>
            <a:ext cx="3484364" cy="737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Standardized data preprocessing and feature engineering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10347127" y="2587347"/>
            <a:ext cx="3484364" cy="768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A95B95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Human Oversight Activities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10347127" y="3585924"/>
            <a:ext cx="3484364" cy="737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Review and approval of high-impact intervention strategies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10347127" y="4404003"/>
            <a:ext cx="3484364" cy="737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Handling complex customer queries and emotional support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10347127" y="5222081"/>
            <a:ext cx="3484364" cy="737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Ethical auditing, bias detection, and model calibration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10347127" y="6040160"/>
            <a:ext cx="3484364" cy="737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Appeals process and personalized financial counseling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73336"/>
            <a:ext cx="685478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Responsible AI Guardrails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152888"/>
            <a:ext cx="6327696" cy="2625804"/>
          </a:xfrm>
          <a:prstGeom prst="roundRect">
            <a:avLst>
              <a:gd name="adj" fmla="val 5572"/>
            </a:avLst>
          </a:prstGeom>
          <a:solidFill>
            <a:srgbClr val="0B0C23">
              <a:alpha val="95000"/>
            </a:srgbClr>
          </a:solidFill>
          <a:ln w="3048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833557" y="2152888"/>
            <a:ext cx="121920" cy="2625804"/>
          </a:xfrm>
          <a:prstGeom prst="roundRect">
            <a:avLst>
              <a:gd name="adj" fmla="val 85050"/>
            </a:avLst>
          </a:prstGeom>
          <a:solidFill>
            <a:srgbClr val="A95B9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1232773" y="243018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Fairness Auditing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232773" y="2921198"/>
            <a:ext cx="568166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Regular, systematic fairness audits across demographic subgroups (age, income, credit card type, location) to detect and mitigate any disproportionate impacts or biases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7438549" y="2152888"/>
            <a:ext cx="6327815" cy="2625804"/>
          </a:xfrm>
          <a:prstGeom prst="roundRect">
            <a:avLst>
              <a:gd name="adj" fmla="val 5572"/>
            </a:avLst>
          </a:prstGeom>
          <a:solidFill>
            <a:srgbClr val="0B0C23">
              <a:alpha val="95000"/>
            </a:srgbClr>
          </a:solidFill>
          <a:ln w="3048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Shape 6"/>
          <p:cNvSpPr/>
          <p:nvPr/>
        </p:nvSpPr>
        <p:spPr>
          <a:xfrm>
            <a:off x="7408069" y="2152888"/>
            <a:ext cx="121920" cy="2625804"/>
          </a:xfrm>
          <a:prstGeom prst="roundRect">
            <a:avLst>
              <a:gd name="adj" fmla="val 85050"/>
            </a:avLst>
          </a:prstGeom>
          <a:solidFill>
            <a:srgbClr val="A95B9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7807285" y="243018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Explainability (XAI)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7807285" y="2921198"/>
            <a:ext cx="568178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Utilize explainable AI techniques (e.g., SHAP values) to provide transparent insights into model decisions, ensuring customers and regulators understand the basis of risk predictions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864037" y="5025509"/>
            <a:ext cx="6327696" cy="2230755"/>
          </a:xfrm>
          <a:prstGeom prst="roundRect">
            <a:avLst>
              <a:gd name="adj" fmla="val 6558"/>
            </a:avLst>
          </a:prstGeom>
          <a:solidFill>
            <a:srgbClr val="0B0C23">
              <a:alpha val="95000"/>
            </a:srgbClr>
          </a:solidFill>
          <a:ln w="3048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Shape 10"/>
          <p:cNvSpPr/>
          <p:nvPr/>
        </p:nvSpPr>
        <p:spPr>
          <a:xfrm>
            <a:off x="833557" y="5025509"/>
            <a:ext cx="121920" cy="2230755"/>
          </a:xfrm>
          <a:prstGeom prst="roundRect">
            <a:avLst>
              <a:gd name="adj" fmla="val 85050"/>
            </a:avLst>
          </a:prstGeom>
          <a:solidFill>
            <a:srgbClr val="A95B9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1232773" y="5302806"/>
            <a:ext cx="294239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Compliance &amp; Privacy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1232773" y="5793819"/>
            <a:ext cx="568166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Strict adherence to relevant financial regulations (FCRA, fair lending laws) and robust data privacy standards (GDPR), ensuring secure and lawful data handling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7438549" y="5025509"/>
            <a:ext cx="6327815" cy="2230755"/>
          </a:xfrm>
          <a:prstGeom prst="roundRect">
            <a:avLst>
              <a:gd name="adj" fmla="val 6558"/>
            </a:avLst>
          </a:prstGeom>
          <a:solidFill>
            <a:srgbClr val="0B0C23">
              <a:alpha val="95000"/>
            </a:srgbClr>
          </a:solidFill>
          <a:ln w="3048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Shape 14"/>
          <p:cNvSpPr/>
          <p:nvPr/>
        </p:nvSpPr>
        <p:spPr>
          <a:xfrm>
            <a:off x="7408069" y="5025509"/>
            <a:ext cx="121920" cy="2230755"/>
          </a:xfrm>
          <a:prstGeom prst="roundRect">
            <a:avLst>
              <a:gd name="adj" fmla="val 85050"/>
            </a:avLst>
          </a:prstGeom>
          <a:solidFill>
            <a:srgbClr val="A95B9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7807285" y="5302806"/>
            <a:ext cx="401121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Human-in-the-Loop Oversight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7807285" y="5793819"/>
            <a:ext cx="568178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Human oversight at critical decision points, especially for sensitive or complex cases, allowing for human judgment, intervention, and an appeals process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994184"/>
            <a:ext cx="704790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Expected Business Impact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050268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Our AI-powered collections system is projected to deliver significant improvements in delinquency rates, operational efficiency, and customer satisfaction while maintaining regulatory compliance.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833795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Key Insights from Previous Analysis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2575679"/>
            <a:ext cx="7415927" cy="2372916"/>
          </a:xfrm>
          <a:prstGeom prst="roundRect">
            <a:avLst>
              <a:gd name="adj" fmla="val 4370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126093" y="283773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Top Risk Factors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126093" y="3328749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High frequency of late/missed payments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126093" y="3810119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'Business' credit card types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126093" y="4291489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'Unemployed' employment status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864037" y="5195411"/>
            <a:ext cx="7415927" cy="2200275"/>
          </a:xfrm>
          <a:prstGeom prst="roundRect">
            <a:avLst>
              <a:gd name="adj" fmla="val 4713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1126093" y="5457468"/>
            <a:ext cx="281618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Strategic Application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126093" y="5948482"/>
            <a:ext cx="689181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These insights are foundational to the AI system's decision logic and targeted interventions, allowing for precise risk assessment and customized approaches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202293"/>
            <a:ext cx="595443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Handling Missing Data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2505194"/>
            <a:ext cx="329184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Challenge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6350437" y="3163491"/>
            <a:ext cx="3406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Missing values in critical fields: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50437" y="3780711"/>
            <a:ext cx="3406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Income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350437" y="4262080"/>
            <a:ext cx="3406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Credit Score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350437" y="4743450"/>
            <a:ext cx="3406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Loan Balance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0367129" y="2505194"/>
            <a:ext cx="329184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Solution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10367129" y="3163491"/>
            <a:ext cx="34068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A95B95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Median imputation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was implemented to address missing data points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10367129" y="4570809"/>
            <a:ext cx="3406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This approach: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10367129" y="5188029"/>
            <a:ext cx="3406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Maintains data accuracy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10367129" y="5669399"/>
            <a:ext cx="3406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Prevents skewed analysis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10367129" y="6150769"/>
            <a:ext cx="3406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Preserves predictive model integrity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8773" y="517565"/>
            <a:ext cx="5737384" cy="522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Strategic Intervention Focus</a:t>
            </a:r>
            <a:endParaRPr lang="en-US" sz="3250" dirty="0"/>
          </a:p>
        </p:txBody>
      </p:sp>
      <p:sp>
        <p:nvSpPr>
          <p:cNvPr id="4" name="Shape 1"/>
          <p:cNvSpPr/>
          <p:nvPr/>
        </p:nvSpPr>
        <p:spPr>
          <a:xfrm>
            <a:off x="658773" y="1322665"/>
            <a:ext cx="7826454" cy="1602581"/>
          </a:xfrm>
          <a:prstGeom prst="roundRect">
            <a:avLst>
              <a:gd name="adj" fmla="val 4933"/>
            </a:avLst>
          </a:prstGeom>
          <a:solidFill>
            <a:srgbClr val="022349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892" y="1574483"/>
            <a:ext cx="313611" cy="25086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48621" y="1557814"/>
            <a:ext cx="2509599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SMART Goal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1348621" y="2059662"/>
            <a:ext cx="6948488" cy="602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A95B95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5% delinquency reduction</a:t>
            </a:r>
            <a:r>
              <a:rPr lang="en-US" sz="1450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for 'Business' cardholders with 2+ late/missed payments within 12 months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658773" y="3136940"/>
            <a:ext cx="7826454" cy="602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This focused strategy leverages the predictive power of the AI model to address the most impactful risk segment effectively.</a:t>
            </a:r>
            <a:endParaRPr lang="en-US" sz="1450" dirty="0"/>
          </a:p>
        </p:txBody>
      </p:sp>
      <p:sp>
        <p:nvSpPr>
          <p:cNvPr id="9" name="Shape 5"/>
          <p:cNvSpPr/>
          <p:nvPr/>
        </p:nvSpPr>
        <p:spPr>
          <a:xfrm>
            <a:off x="658773" y="3950851"/>
            <a:ext cx="188119" cy="1129308"/>
          </a:xfrm>
          <a:prstGeom prst="roundRect">
            <a:avLst>
              <a:gd name="adj" fmla="val 42024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6"/>
          <p:cNvSpPr/>
          <p:nvPr/>
        </p:nvSpPr>
        <p:spPr>
          <a:xfrm>
            <a:off x="1035010" y="4138970"/>
            <a:ext cx="2091333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Identify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1035010" y="4513302"/>
            <a:ext cx="7450217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Target 'Business' cardholders showing early warning signs</a:t>
            </a:r>
            <a:endParaRPr lang="en-US" sz="1450" dirty="0"/>
          </a:p>
        </p:txBody>
      </p:sp>
      <p:sp>
        <p:nvSpPr>
          <p:cNvPr id="12" name="Shape 8"/>
          <p:cNvSpPr/>
          <p:nvPr/>
        </p:nvSpPr>
        <p:spPr>
          <a:xfrm>
            <a:off x="941070" y="5268278"/>
            <a:ext cx="188119" cy="1129308"/>
          </a:xfrm>
          <a:prstGeom prst="roundRect">
            <a:avLst>
              <a:gd name="adj" fmla="val 42024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9"/>
          <p:cNvSpPr/>
          <p:nvPr/>
        </p:nvSpPr>
        <p:spPr>
          <a:xfrm>
            <a:off x="1317308" y="5456396"/>
            <a:ext cx="2091333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Intervene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1317308" y="5830729"/>
            <a:ext cx="7167920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Deploy customized financial literacy and payment plans</a:t>
            </a:r>
            <a:endParaRPr lang="en-US" sz="1450" dirty="0"/>
          </a:p>
        </p:txBody>
      </p:sp>
      <p:sp>
        <p:nvSpPr>
          <p:cNvPr id="15" name="Shape 11"/>
          <p:cNvSpPr/>
          <p:nvPr/>
        </p:nvSpPr>
        <p:spPr>
          <a:xfrm>
            <a:off x="1223367" y="6585704"/>
            <a:ext cx="188119" cy="1129308"/>
          </a:xfrm>
          <a:prstGeom prst="roundRect">
            <a:avLst>
              <a:gd name="adj" fmla="val 42024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 12"/>
          <p:cNvSpPr/>
          <p:nvPr/>
        </p:nvSpPr>
        <p:spPr>
          <a:xfrm>
            <a:off x="1599605" y="6773823"/>
            <a:ext cx="2091333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Measure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1599605" y="7148155"/>
            <a:ext cx="6885623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Track delinquency reduction against 5% target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875</Words>
  <Application>Microsoft Office PowerPoint</Application>
  <PresentationFormat>Custom</PresentationFormat>
  <Paragraphs>139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Prompt Medium</vt:lpstr>
      <vt:lpstr>Inconsolata Bold</vt:lpstr>
      <vt:lpstr>Fira Sans</vt:lpstr>
      <vt:lpstr>Quattrocento</vt:lpstr>
      <vt:lpstr>Mukta Light</vt:lpstr>
      <vt:lpstr>Arial</vt:lpstr>
      <vt:lpstr>Prata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Dhanasekaran Mohanraj</cp:lastModifiedBy>
  <cp:revision>6</cp:revision>
  <dcterms:created xsi:type="dcterms:W3CDTF">2025-08-21T07:01:00Z</dcterms:created>
  <dcterms:modified xsi:type="dcterms:W3CDTF">2025-08-27T04:49:33Z</dcterms:modified>
</cp:coreProperties>
</file>